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34"/>
  </p:notesMasterIdLst>
  <p:sldIdLst>
    <p:sldId id="256" r:id="rId2"/>
    <p:sldId id="258" r:id="rId3"/>
    <p:sldId id="260" r:id="rId4"/>
    <p:sldId id="259" r:id="rId5"/>
    <p:sldId id="261" r:id="rId6"/>
    <p:sldId id="257" r:id="rId7"/>
    <p:sldId id="293" r:id="rId8"/>
    <p:sldId id="279" r:id="rId9"/>
    <p:sldId id="281" r:id="rId10"/>
    <p:sldId id="280" r:id="rId11"/>
    <p:sldId id="282" r:id="rId12"/>
    <p:sldId id="283" r:id="rId13"/>
    <p:sldId id="284" r:id="rId14"/>
    <p:sldId id="285" r:id="rId15"/>
    <p:sldId id="286" r:id="rId16"/>
    <p:sldId id="287" r:id="rId17"/>
    <p:sldId id="295" r:id="rId18"/>
    <p:sldId id="265" r:id="rId19"/>
    <p:sldId id="290" r:id="rId20"/>
    <p:sldId id="291" r:id="rId21"/>
    <p:sldId id="292" r:id="rId22"/>
    <p:sldId id="294" r:id="rId23"/>
    <p:sldId id="264" r:id="rId24"/>
    <p:sldId id="274" r:id="rId25"/>
    <p:sldId id="275" r:id="rId26"/>
    <p:sldId id="300" r:id="rId27"/>
    <p:sldId id="298" r:id="rId28"/>
    <p:sldId id="299" r:id="rId29"/>
    <p:sldId id="270" r:id="rId30"/>
    <p:sldId id="278" r:id="rId31"/>
    <p:sldId id="272" r:id="rId32"/>
    <p:sldId id="273" r:id="rId33"/>
  </p:sldIdLst>
  <p:sldSz cx="7559675" cy="3240088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Gotham" panose="02000804040000020004" pitchFamily="2" charset="0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e Giorgio" initials="GG" lastIdx="1" clrIdx="0">
    <p:extLst>
      <p:ext uri="{19B8F6BF-5375-455C-9EA6-DF929625EA0E}">
        <p15:presenceInfo xmlns:p15="http://schemas.microsoft.com/office/powerpoint/2012/main" userId="5763900301c3fe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95A"/>
    <a:srgbClr val="273C5E"/>
    <a:srgbClr val="1C1E21"/>
    <a:srgbClr val="FF733F"/>
    <a:srgbClr val="6CAF3B"/>
    <a:srgbClr val="D37BCF"/>
    <a:srgbClr val="00B7D9"/>
    <a:srgbClr val="FD743F"/>
    <a:srgbClr val="6AAD31"/>
    <a:srgbClr val="D17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70" d="100"/>
          <a:sy n="170" d="100"/>
        </p:scale>
        <p:origin x="120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7944D-9EBA-4360-BE45-F3CBD8A07AE0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169863" y="1143000"/>
            <a:ext cx="71977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AC660-1C07-4D3D-9893-08FC24A41A8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24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60" y="530264"/>
            <a:ext cx="5669756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1701796"/>
            <a:ext cx="5669756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583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2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2" y="172505"/>
            <a:ext cx="1630055" cy="2745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172505"/>
            <a:ext cx="4795669" cy="2745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52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0" y="807773"/>
            <a:ext cx="6520220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0" y="2168309"/>
            <a:ext cx="6520220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75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85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862523"/>
            <a:ext cx="3212862" cy="205580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862523"/>
            <a:ext cx="3212862" cy="205580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89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72505"/>
            <a:ext cx="6520220" cy="62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2" y="794272"/>
            <a:ext cx="3198097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2" y="1183532"/>
            <a:ext cx="3198097" cy="17407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5" y="794272"/>
            <a:ext cx="3213847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5" y="1183532"/>
            <a:ext cx="3213847" cy="17407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72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20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28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16006"/>
            <a:ext cx="2438192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466513"/>
            <a:ext cx="3827085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972026"/>
            <a:ext cx="2438192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10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16006"/>
            <a:ext cx="2438192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466513"/>
            <a:ext cx="3827085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972026"/>
            <a:ext cx="2438192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06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172505"/>
            <a:ext cx="6520220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862523"/>
            <a:ext cx="6520220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3003082"/>
            <a:ext cx="1700927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E47D5-898D-4A4A-9774-F600FBBF784C}" type="datetimeFigureOut">
              <a:rPr lang="it-IT" smtClean="0"/>
              <a:t>25/10/2022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3003082"/>
            <a:ext cx="2551390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3003082"/>
            <a:ext cx="1700927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42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8E4EDA-FBFE-CF00-57D7-888E2278D8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it-IT" dirty="0" err="1">
                <a:solidFill>
                  <a:srgbClr val="00D95A"/>
                </a:solidFill>
                <a:latin typeface="Gotham" panose="02000804040000020004" pitchFamily="2" charset="0"/>
              </a:rPr>
              <a:t>Spotiworld</a:t>
            </a:r>
            <a:r>
              <a:rPr lang="it-IT" dirty="0">
                <a:latin typeface="Gotham" panose="02000804040000020004" pitchFamily="2" charset="0"/>
              </a:rPr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2F4115-615C-2B06-0637-3C113CC2A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Analisi musicale a livello globale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009D213-2FF2-2B17-03F8-9B4BA6CC89BC}"/>
              </a:ext>
            </a:extLst>
          </p:cNvPr>
          <p:cNvSpPr txBox="1"/>
          <p:nvPr/>
        </p:nvSpPr>
        <p:spPr>
          <a:xfrm>
            <a:off x="5201266" y="2932311"/>
            <a:ext cx="242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Gabriele Giorgio 975784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CCF713-A01A-E50A-0BFF-F835802597DD}"/>
              </a:ext>
            </a:extLst>
          </p:cNvPr>
          <p:cNvSpPr txBox="1"/>
          <p:nvPr/>
        </p:nvSpPr>
        <p:spPr>
          <a:xfrm>
            <a:off x="-176979" y="2932311"/>
            <a:ext cx="34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Federico Marcelli Fabiani 977340</a:t>
            </a:r>
          </a:p>
        </p:txBody>
      </p:sp>
    </p:spTree>
    <p:extLst>
      <p:ext uri="{BB962C8B-B14F-4D97-AF65-F5344CB8AC3E}">
        <p14:creationId xmlns:p14="http://schemas.microsoft.com/office/powerpoint/2010/main" val="100213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B572A77-9E8E-548A-5250-196CF8D2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EFCE6CB-22C5-EEDA-0D46-5D0BFE5E2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8A43193-4236-E833-3EE9-F71A8BDCC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45E4820-F209-425C-423A-A73D53943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F60F689-725D-8F63-79D7-E240C8E9F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788150-2A81-11BF-B8FA-90DF53AD7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FC33D0-3892-F80F-6FAE-D75A1F4F8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A3A9798-8AB0-E73E-4C39-CE8266DB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31C04A-41C9-70F2-B1D5-A0C59BCB9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9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87A79D2-29EE-365E-911E-EE9E5ACE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D2BE8DC-3764-8FB1-193C-770B29151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ED7BB74-90E3-F2C6-EF1C-151049FA9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5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363B21D-FD98-151F-038E-77F88B2D8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204A6BD-33BE-9383-C2ED-8E6D83407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2576455-9B79-CA11-553C-015ABF88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BB53D27A-1F97-0F5E-829F-E07E12F38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" y="0"/>
            <a:ext cx="3525275" cy="32400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4939CC3-606E-C7B3-6F89-813063B05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72" y="0"/>
            <a:ext cx="3529464" cy="32400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53938D8-D164-1A33-0BC4-C9C6008CF61F}"/>
              </a:ext>
            </a:extLst>
          </p:cNvPr>
          <p:cNvSpPr txBox="1"/>
          <p:nvPr/>
        </p:nvSpPr>
        <p:spPr>
          <a:xfrm>
            <a:off x="3059623" y="2993867"/>
            <a:ext cx="14404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rgbClr val="273C5E"/>
                </a:solidFill>
                <a:latin typeface="Gotham" panose="02000804040000020004" pitchFamily="2" charset="0"/>
              </a:rPr>
              <a:t>Maggiore affinità</a:t>
            </a:r>
          </a:p>
        </p:txBody>
      </p:sp>
    </p:spTree>
    <p:extLst>
      <p:ext uri="{BB962C8B-B14F-4D97-AF65-F5344CB8AC3E}">
        <p14:creationId xmlns:p14="http://schemas.microsoft.com/office/powerpoint/2010/main" val="31164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4B66CFD-1A82-002F-8EA5-EEE9BBB9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2" y="0"/>
            <a:ext cx="3548033" cy="32400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AFF2B26-FBDE-4911-D8C8-41E5E881A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09" y="0"/>
            <a:ext cx="3589292" cy="324008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4CD43D-34A8-E916-478C-34126B9E2663}"/>
              </a:ext>
            </a:extLst>
          </p:cNvPr>
          <p:cNvSpPr txBox="1"/>
          <p:nvPr/>
        </p:nvSpPr>
        <p:spPr>
          <a:xfrm>
            <a:off x="3059623" y="2993867"/>
            <a:ext cx="14404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rgbClr val="273C5E"/>
                </a:solidFill>
                <a:latin typeface="Gotham" panose="02000804040000020004" pitchFamily="2" charset="0"/>
              </a:rPr>
              <a:t>Minore affinità</a:t>
            </a:r>
          </a:p>
        </p:txBody>
      </p:sp>
    </p:spTree>
    <p:extLst>
      <p:ext uri="{BB962C8B-B14F-4D97-AF65-F5344CB8AC3E}">
        <p14:creationId xmlns:p14="http://schemas.microsoft.com/office/powerpoint/2010/main" val="152123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837063-A0F4-F328-6291-3026081A5497}"/>
              </a:ext>
            </a:extLst>
          </p:cNvPr>
          <p:cNvSpPr txBox="1"/>
          <p:nvPr/>
        </p:nvSpPr>
        <p:spPr>
          <a:xfrm>
            <a:off x="2315639" y="-52086"/>
            <a:ext cx="292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Centralità di un nodo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9C4BD4-3732-8983-F379-3EB84DA2ED3D}"/>
              </a:ext>
            </a:extLst>
          </p:cNvPr>
          <p:cNvSpPr txBox="1"/>
          <p:nvPr/>
        </p:nvSpPr>
        <p:spPr>
          <a:xfrm>
            <a:off x="99086" y="283569"/>
            <a:ext cx="736149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La centralità di un nodo è la misura di quanto un nodo o più nodi sono centrali all’interno della rete esistono vari metodi per misurare la centralità.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Degree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un nodo acquisisce importanza tanto più alto è il suo grado.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Betweenness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quanto un nodo fa da ‘’ponte’’ nel trasferire le informazioni all’interno della rete.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Closeness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nodi con percorsi medi più corti per arrivare agli altri nodi.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un nodo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acquistisce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importanza in base all’importanza dei nodi a lui connessi.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Katz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uguale alla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ma senza possibilità di propagare centralità nulla.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Page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rank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variante della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, fa si che la centralità propagata venga attenuata, non sempre se si è amici di una persona importante si è allo stesso modo importanti. 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B1B063-4F81-586C-0C37-C6E3BD8C0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6628">
            <a:off x="-156697" y="-163191"/>
            <a:ext cx="511565" cy="51156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A457F6-4B9B-FD14-D2D4-F04DDF22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1692">
            <a:off x="7303892" y="2920643"/>
            <a:ext cx="511565" cy="5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0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37" y="93648"/>
            <a:ext cx="6393790" cy="3196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1535428" y="2991200"/>
            <a:ext cx="4488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Studiare 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betweenness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non avrebbe portato informazioni utili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6E8C2FA-A981-7E95-A934-41A0BFD54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A067B9F-56C1-5001-CF0D-4DDF5359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00" y="93600"/>
            <a:ext cx="6393788" cy="3196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1179657" y="2932784"/>
            <a:ext cx="48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closeness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in reti molto dense e con alta transitività come queste restituisce valori tutti molto simili e prossimi a 1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6B34534-A4E6-034E-28C9-45536B549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9670486-4B41-DEB5-4D48-6F0C4D5F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BFBBE-5F30-E88A-C8E2-E56E7EB8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Domande di ricerca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4FF031-0464-EB79-E29E-D959BB295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più affini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e                          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meno affini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musicalmente parlando?</a:t>
            </a: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 startAt="2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influenzano maggiormente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la musica a livello globale?</a:t>
            </a: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66C73CA-E25B-829E-6FF1-BAC24E2AA4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 startAt="3"/>
            </a:pPr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Le </a:t>
            </a:r>
            <a:r>
              <a:rPr lang="it-IT" dirty="0">
                <a:solidFill>
                  <a:srgbClr val="00D95A"/>
                </a:solidFill>
                <a:latin typeface="Gotham" panose="02000804040000020004" pitchFamily="2" charset="0"/>
              </a:rPr>
              <a:t>community</a:t>
            </a:r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 che trovo nella rete rispecchiano la disposizione geografica dei </a:t>
            </a:r>
            <a:r>
              <a:rPr lang="it-IT" sz="1500" dirty="0">
                <a:solidFill>
                  <a:schemeClr val="bg1"/>
                </a:solidFill>
                <a:latin typeface="Gotham" panose="02000804040000020004" pitchFamily="2" charset="0"/>
              </a:rPr>
              <a:t>paesi?</a:t>
            </a:r>
          </a:p>
          <a:p>
            <a:pPr marL="0" indent="0">
              <a:buNone/>
            </a:pPr>
            <a:endParaRPr lang="it-IT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 startAt="4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Posso prevedere se una canzone sia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più adatta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a un paese o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meno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FE1F4F-ED06-3F18-6071-FD95B6C4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3301">
            <a:off x="-234303" y="-228886"/>
            <a:ext cx="802782" cy="8027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6939593-F5CA-68E8-36D2-48107886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8095">
            <a:off x="6971286" y="2468107"/>
            <a:ext cx="991838" cy="9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943" y="86699"/>
            <a:ext cx="6393788" cy="3196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486136" y="2991200"/>
            <a:ext cx="6348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global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misura il numero di brani in comune tra la playlist di ogni paese e la playlist Global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66B34E-F4FD-E96A-F538-36026459E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D56A3D4-6A6F-8C01-51A7-74DB7E5A0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5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037" y="0"/>
            <a:ext cx="6393600" cy="3196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0" y="2895988"/>
            <a:ext cx="755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Non avendo possibilità di poter propagare centralità nulla non avrebbe avuto senso utilizzare 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katz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, mentre il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page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rank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performa meglio su reti orientate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-45605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DF00C36-EA87-CD03-F832-A8CC00D8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CD9BC28-8FB9-1033-78A8-00AD22AF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0" y="5614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6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endParaRPr lang="it-IT" sz="16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DF00C36-EA87-CD03-F832-A8CC00D84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18723F4-6064-81C5-B72B-845330BC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2628">
            <a:off x="-87721" y="-121563"/>
            <a:ext cx="352559" cy="352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30E43-ABA8-BB9D-F1DF-60B7D8FFAFBA}"/>
              </a:ext>
            </a:extLst>
          </p:cNvPr>
          <p:cNvSpPr txBox="1"/>
          <p:nvPr/>
        </p:nvSpPr>
        <p:spPr>
          <a:xfrm>
            <a:off x="464238" y="504000"/>
            <a:ext cx="2955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Gli individui spesso formano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gruppi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in base ai loro interessi e noi siamo interessati a identificare questi gruppi. 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I gruppi forniscono una chiara visione globale delle interazioni degli utenti.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community </a:t>
            </a:r>
            <a:r>
              <a:rPr lang="it-IT" sz="1200" dirty="0" err="1">
                <a:solidFill>
                  <a:srgbClr val="00D95A"/>
                </a:solidFill>
                <a:latin typeface="Gotham" panose="02000804040000020004" pitchFamily="2" charset="0"/>
              </a:rPr>
              <a:t>detection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si pone lo scopo di scoprire community all’interno di una rete.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Non esiste una definizione univoca di community.</a:t>
            </a:r>
            <a:endParaRPr lang="it-IT" dirty="0"/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84B434-16CC-496A-D799-6A80B42AAAEA}"/>
              </a:ext>
            </a:extLst>
          </p:cNvPr>
          <p:cNvSpPr txBox="1"/>
          <p:nvPr/>
        </p:nvSpPr>
        <p:spPr>
          <a:xfrm>
            <a:off x="4139838" y="504000"/>
            <a:ext cx="295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Uno degli algoritmi più utilizzati per trovare community all’interno di una rete è l’algoritmo di </a:t>
            </a:r>
            <a:r>
              <a:rPr lang="it-IT" sz="1200" dirty="0" err="1">
                <a:solidFill>
                  <a:srgbClr val="00D95A"/>
                </a:solidFill>
                <a:latin typeface="Gotham" panose="02000804040000020004" pitchFamily="2" charset="0"/>
              </a:rPr>
              <a:t>Luovain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L’algoritmo di </a:t>
            </a:r>
            <a:r>
              <a:rPr lang="it-IT" sz="12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massimizza un punteggio di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modularità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per ciascuna comunità, dove la modularità quantifica la qualità di aggiunta di nodi alle comunità. Ciò significa valutare quanto più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densamente connessi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sono i nodi all'interno di una comunità, rispetto a quanto sarebbero connessi in una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rete random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endParaRPr lang="it-IT" sz="12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endParaRPr lang="it-IT" sz="12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7DE3AAAE-AA5A-6571-C993-B951EB6E62F7}"/>
              </a:ext>
            </a:extLst>
          </p:cNvPr>
          <p:cNvCxnSpPr>
            <a:cxnSpLocks/>
          </p:cNvCxnSpPr>
          <p:nvPr/>
        </p:nvCxnSpPr>
        <p:spPr>
          <a:xfrm flipV="1">
            <a:off x="3779838" y="297931"/>
            <a:ext cx="0" cy="285292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66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82FA9CE-0886-77A5-E803-FFD70EA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4" y="261610"/>
            <a:ext cx="6955084" cy="297847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F26C94-74AB-C15D-1FF8-9FBAFF0D306F}"/>
              </a:ext>
            </a:extLst>
          </p:cNvPr>
          <p:cNvSpPr txBox="1"/>
          <p:nvPr/>
        </p:nvSpPr>
        <p:spPr>
          <a:xfrm>
            <a:off x="2164396" y="0"/>
            <a:ext cx="3230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top (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DE0D05-4962-E577-7002-476B688E3859}"/>
              </a:ext>
            </a:extLst>
          </p:cNvPr>
          <p:cNvSpPr txBox="1"/>
          <p:nvPr/>
        </p:nvSpPr>
        <p:spPr>
          <a:xfrm>
            <a:off x="0" y="2039759"/>
            <a:ext cx="105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D17DCC"/>
                </a:solidFill>
                <a:latin typeface="Gotham" panose="02000804040000020004" pitchFamily="2" charset="0"/>
              </a:rPr>
              <a:t>47.22%</a:t>
            </a:r>
          </a:p>
          <a:p>
            <a:r>
              <a:rPr lang="it-IT" dirty="0">
                <a:solidFill>
                  <a:srgbClr val="6AAD31"/>
                </a:solidFill>
                <a:latin typeface="Gotham" panose="02000804040000020004" pitchFamily="2" charset="0"/>
              </a:rPr>
              <a:t>25%</a:t>
            </a:r>
          </a:p>
          <a:p>
            <a:r>
              <a:rPr lang="it-IT" dirty="0">
                <a:solidFill>
                  <a:srgbClr val="FD743F"/>
                </a:solidFill>
                <a:latin typeface="Gotham" panose="02000804040000020004" pitchFamily="2" charset="0"/>
              </a:rPr>
              <a:t>13,89%</a:t>
            </a:r>
          </a:p>
          <a:p>
            <a:r>
              <a:rPr lang="it-IT" dirty="0">
                <a:solidFill>
                  <a:srgbClr val="00B7D9"/>
                </a:solidFill>
                <a:latin typeface="Gotham" panose="02000804040000020004" pitchFamily="2" charset="0"/>
              </a:rPr>
              <a:t>13,89%</a:t>
            </a:r>
          </a:p>
        </p:txBody>
      </p:sp>
    </p:spTree>
    <p:extLst>
      <p:ext uri="{BB962C8B-B14F-4D97-AF65-F5344CB8AC3E}">
        <p14:creationId xmlns:p14="http://schemas.microsoft.com/office/powerpoint/2010/main" val="724300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6E521E5-2F5C-AD66-55EC-49DD27D8C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6" y="261610"/>
            <a:ext cx="6939023" cy="29738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228F37-E980-F04E-0F0B-B305FABAD6EB}"/>
              </a:ext>
            </a:extLst>
          </p:cNvPr>
          <p:cNvSpPr txBox="1"/>
          <p:nvPr/>
        </p:nvSpPr>
        <p:spPr>
          <a:xfrm>
            <a:off x="2323548" y="-4610"/>
            <a:ext cx="2912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(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7B8963-4497-D155-7950-05262050399E}"/>
              </a:ext>
            </a:extLst>
          </p:cNvPr>
          <p:cNvSpPr txBox="1"/>
          <p:nvPr/>
        </p:nvSpPr>
        <p:spPr>
          <a:xfrm>
            <a:off x="0" y="2039759"/>
            <a:ext cx="105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D37BCF"/>
                </a:solidFill>
                <a:latin typeface="Gotham" panose="02000804040000020004" pitchFamily="2" charset="0"/>
              </a:rPr>
              <a:t>38,89%</a:t>
            </a:r>
          </a:p>
          <a:p>
            <a:r>
              <a:rPr lang="it-IT" dirty="0">
                <a:solidFill>
                  <a:srgbClr val="6CAF3B"/>
                </a:solidFill>
                <a:latin typeface="Gotham" panose="02000804040000020004" pitchFamily="2" charset="0"/>
              </a:rPr>
              <a:t>26,39%</a:t>
            </a:r>
          </a:p>
          <a:p>
            <a:r>
              <a:rPr lang="it-IT" dirty="0">
                <a:solidFill>
                  <a:srgbClr val="FF733F"/>
                </a:solidFill>
                <a:latin typeface="Gotham" panose="02000804040000020004" pitchFamily="2" charset="0"/>
              </a:rPr>
              <a:t>25%</a:t>
            </a:r>
          </a:p>
          <a:p>
            <a:r>
              <a:rPr lang="it-IT" dirty="0">
                <a:solidFill>
                  <a:srgbClr val="00B7D9"/>
                </a:solidFill>
                <a:latin typeface="Gotham" panose="02000804040000020004" pitchFamily="2" charset="0"/>
              </a:rPr>
              <a:t>9,72%</a:t>
            </a:r>
          </a:p>
        </p:txBody>
      </p:sp>
    </p:spTree>
    <p:extLst>
      <p:ext uri="{BB962C8B-B14F-4D97-AF65-F5344CB8AC3E}">
        <p14:creationId xmlns:p14="http://schemas.microsoft.com/office/powerpoint/2010/main" val="28171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1CDE4-8E82-4AC3-5D88-5CAC147C0848}"/>
              </a:ext>
            </a:extLst>
          </p:cNvPr>
          <p:cNvSpPr txBox="1"/>
          <p:nvPr/>
        </p:nvSpPr>
        <p:spPr>
          <a:xfrm>
            <a:off x="1279985" y="0"/>
            <a:ext cx="4999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Machine learning (Regressione logistica)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C18979-C3CD-87CD-64E8-F20AF36EB237}"/>
              </a:ext>
            </a:extLst>
          </p:cNvPr>
          <p:cNvSpPr txBox="1"/>
          <p:nvPr/>
        </p:nvSpPr>
        <p:spPr>
          <a:xfrm>
            <a:off x="254970" y="575042"/>
            <a:ext cx="70497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Generi: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una lista di generi non del brano ma bensì dell’artista che li produce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Danceability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descrive quanto un brano sia adatto per ballare in base a una combinazione di elementi musicali tra cui tempo, stabilità del ritmo, forza del ritmo e regolarità generale. Un valore di 0.0 è meno ballabile e 1.0 è più ballabile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Energy: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va da 0.0 a 1.0 e rappresenta una misura percettiva di intensità e attività. In genere, le tracce energiche sono veloci, rumorose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Speechiness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rileva la presenza di parole pronunciate in una traccia. Più la registrazione è esclusivamente simile al parlato (es. talk show, audiolibri, poesie), più il valore dell'attributo si avvicina a 1.0</a:t>
            </a:r>
          </a:p>
          <a:p>
            <a:b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</a:br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Acousticness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Una misura da 0.0 a 1.0 di quanto la traccia si acustica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Instrumentalness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ci dice se una traccia non contiene voci. Più il valore della strumentalità è vicino a 1.0, maggiore è la probabilità che la traccia non contenga contenuto vocale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Valence: 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va da 0.0 a 1.0 e descrive la positività musicale veicolata da un brano, i brani con valenza alta suonano più positivi (es. allegro, euforico), mentre i brani con valenza bassa hanno un suono più negativo (es. triste, depresso, arrabbiato)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Tempo: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tempo in bpm del brano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2083D0-AEB4-7E25-E059-01208926AAE0}"/>
              </a:ext>
            </a:extLst>
          </p:cNvPr>
          <p:cNvSpPr txBox="1"/>
          <p:nvPr/>
        </p:nvSpPr>
        <p:spPr>
          <a:xfrm>
            <a:off x="419746" y="338554"/>
            <a:ext cx="672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ecco le features che compongono il training 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2C63DF-581A-B0DA-6B72-9CA7EC2F20BF}"/>
              </a:ext>
            </a:extLst>
          </p:cNvPr>
          <p:cNvSpPr txBox="1"/>
          <p:nvPr/>
        </p:nvSpPr>
        <p:spPr>
          <a:xfrm>
            <a:off x="6432014" y="2729338"/>
            <a:ext cx="1415821" cy="5078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Le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etichette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corrispondono ai nomi dei paesi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C23986A-7388-F121-475B-A20A22A938F3}"/>
              </a:ext>
            </a:extLst>
          </p:cNvPr>
          <p:cNvCxnSpPr/>
          <p:nvPr/>
        </p:nvCxnSpPr>
        <p:spPr>
          <a:xfrm flipV="1">
            <a:off x="6447600" y="2739600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BBB6D95-313C-E07B-779C-0948A5D5833B}"/>
              </a:ext>
            </a:extLst>
          </p:cNvPr>
          <p:cNvCxnSpPr/>
          <p:nvPr/>
        </p:nvCxnSpPr>
        <p:spPr>
          <a:xfrm>
            <a:off x="6444000" y="2743200"/>
            <a:ext cx="111836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5A39CF25-7DF8-5489-40F0-9DC0BA461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4770">
            <a:off x="7127386" y="-213911"/>
            <a:ext cx="648822" cy="6488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FE5E6C6-88E6-290E-1B32-8E3312027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3745">
            <a:off x="-122851" y="-162338"/>
            <a:ext cx="458375" cy="4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1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545" y="-16829"/>
            <a:ext cx="6642020" cy="33210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0" y="3025017"/>
            <a:ext cx="7559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Precisione globale del 32,7%, il dataset è composto da 5319 voci, di cui 3723 per il training e 1596 per il dataset di test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-45605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Risultati Regressione logistica</a:t>
            </a:r>
          </a:p>
        </p:txBody>
      </p:sp>
    </p:spTree>
    <p:extLst>
      <p:ext uri="{BB962C8B-B14F-4D97-AF65-F5344CB8AC3E}">
        <p14:creationId xmlns:p14="http://schemas.microsoft.com/office/powerpoint/2010/main" val="3974619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CCDD0-FCAC-582C-5FFB-2416A785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1" y="-48289"/>
            <a:ext cx="7473567" cy="332828"/>
          </a:xfrm>
        </p:spPr>
        <p:txBody>
          <a:bodyPr>
            <a:norm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Può ciò che influenza le </a:t>
            </a:r>
            <a:r>
              <a:rPr lang="it-IT" sz="16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 essere a sua volta influenzato?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1CEFD1-86A8-490D-00C0-043558148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2587">
            <a:off x="6915677" y="2728997"/>
            <a:ext cx="815875" cy="8158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188A18-3309-9F2C-2F0E-F614FCC8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200" y="244800"/>
            <a:ext cx="5958000" cy="29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1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CCDD0-FCAC-582C-5FFB-2416A785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1" y="-48289"/>
            <a:ext cx="7473567" cy="332828"/>
          </a:xfrm>
        </p:spPr>
        <p:txBody>
          <a:bodyPr>
            <a:norm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Può ciò che influenza le Top essere a sua volta influenzato?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1CEFD1-86A8-490D-00C0-043558148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2587">
            <a:off x="6915677" y="2728997"/>
            <a:ext cx="815875" cy="8158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188A18-3309-9F2C-2F0E-F614FCC8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038" y="244333"/>
            <a:ext cx="5957141" cy="29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0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F97291-1727-CCE2-DAC4-2390AE27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8" y="172505"/>
            <a:ext cx="6520220" cy="35414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Ecco cosa notiamo di strano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1BE732-5DB8-7566-4270-BA0FB920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5" y="671332"/>
            <a:ext cx="7396223" cy="234387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Notiamo che ben due brani pubblicati negli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anni 80 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compaiono per 15 e 12 volte tra i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primi brani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della playlist </a:t>
            </a:r>
            <a:r>
              <a:rPr lang="it-IT" sz="125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global, capisco che gli anni 80 vadano sempre di moda ma qualcosa non quadra.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La risposta è semplice, pochi giorni prima del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1 giugno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approdava su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Netflix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la quarta stagione di una popolare serie che porta il nome di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Stranger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Things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, questa serie è ambientata negli anni 80 e ha come canzoni ricorrenti per tutta la quarta stagione proprio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Running Up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That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Hill di Kate Bush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e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Pass the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Dutchie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di Musical Youth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Quindi persone che neanche conoscevano la serie si sono trovate a usare queste canzoni perché spopolavano sui social e a far si che esse rientrassero nella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viral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global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Ritroviamo poi Running Up </a:t>
            </a:r>
            <a:r>
              <a:rPr lang="it-IT" sz="1250" dirty="0" err="1">
                <a:solidFill>
                  <a:schemeClr val="bg1"/>
                </a:solidFill>
                <a:latin typeface="Gotham" panose="02000804040000020004" pitchFamily="2" charset="0"/>
              </a:rPr>
              <a:t>That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Hill anche nella playlist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top global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, ciò significa che alle persone una volta scoperta, la canzone, è piaciuta e hanno continuato ad ascoltarla.</a:t>
            </a:r>
            <a:endParaRPr lang="it-IT" sz="1250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0C49BE-22A0-56E0-8549-FC0FEFF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7322">
            <a:off x="7180908" y="2815196"/>
            <a:ext cx="602075" cy="602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012355A-65A0-5D25-8E19-876C9190E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1386">
            <a:off x="-135154" y="-207547"/>
            <a:ext cx="605588" cy="6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5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B9F60-918A-54F9-AC8A-BF649782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80" y="91363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Raccolta dati e creazione rete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35E4B1-415B-5A2E-878B-642A4FAD5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28" y="717630"/>
            <a:ext cx="3212862" cy="2349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Per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15 giorni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(1 giugno al 15    giugno 2022) sono stati intrecciati i brani musicali comuni presenti nelle playlist top 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72 paesi</a:t>
            </a:r>
          </a:p>
          <a:p>
            <a:pPr marL="0" indent="0">
              <a:buNone/>
            </a:pPr>
            <a:endParaRPr lang="it-IT" sz="14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Solo per le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playlist top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oltre al codice del brano sono stati estratti svariati dati come per esempio il tempo e la ballabilità della canzone</a:t>
            </a: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604955-4A31-810C-3546-0FE3B070A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7085" y="717630"/>
            <a:ext cx="3212862" cy="2349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Il risultato è stato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30 reti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non orientate 15 top e 15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, le reali differenze le abbiamo tra top 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e non tra reti tratte dalle stesse playlist</a:t>
            </a:r>
          </a:p>
          <a:p>
            <a:pPr marL="0" indent="0">
              <a:buNone/>
            </a:pPr>
            <a:endParaRPr lang="it-IT" sz="14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Entrambe le reti presentano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72 nodi.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Rete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: 2556 link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Rete top: da 2420 a 2464 link</a:t>
            </a:r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46590AE-5244-982D-FB98-AD716B640A51}"/>
              </a:ext>
            </a:extLst>
          </p:cNvPr>
          <p:cNvCxnSpPr/>
          <p:nvPr/>
        </p:nvCxnSpPr>
        <p:spPr>
          <a:xfrm>
            <a:off x="3768017" y="758288"/>
            <a:ext cx="0" cy="226863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9AF3F15-9269-58F0-8E95-48551B99A902}"/>
              </a:ext>
            </a:extLst>
          </p:cNvPr>
          <p:cNvCxnSpPr>
            <a:stCxn id="3" idx="1"/>
            <a:endCxn id="4" idx="3"/>
          </p:cNvCxnSpPr>
          <p:nvPr/>
        </p:nvCxnSpPr>
        <p:spPr>
          <a:xfrm>
            <a:off x="519728" y="1892607"/>
            <a:ext cx="652021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E48800FA-35EB-58B4-DA2A-C92729386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2723">
            <a:off x="6907706" y="-312421"/>
            <a:ext cx="1055102" cy="10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86A841-947E-478C-08A1-CBB6F1A1C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8" y="8625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DD934A-1BD0-2877-B4E7-3112E1C22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28" y="592141"/>
            <a:ext cx="6520220" cy="2208932"/>
          </a:xfrm>
        </p:spPr>
        <p:txBody>
          <a:bodyPr>
            <a:noAutofit/>
          </a:bodyPr>
          <a:lstStyle/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Le playlist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sono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molto meno solide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rispetto alle top e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variano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con più facilità, nonostante il fatto che nelle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i paesi tendano a condividere un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maggiore numero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di brani tra loro</a:t>
            </a:r>
          </a:p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Molti paesi del sud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america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ascoltano la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stessa musica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e la utilizzano sui social</a:t>
            </a:r>
          </a:p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Paesi che generalmente sono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geograficamente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e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culturalmente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distanti lo sono anche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musicalmente</a:t>
            </a:r>
          </a:p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Il sud America, il Canada e gli Stati Uniti influenzano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maggiormente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la musica a livello globale ma in modo tra loro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differente</a:t>
            </a:r>
          </a:p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Le community trovate sono un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misto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della distanza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geografica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tra i paesi e distanza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culturale</a:t>
            </a:r>
          </a:p>
          <a:p>
            <a:pPr algn="just">
              <a:buFontTx/>
              <a:buChar char="-"/>
            </a:pP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Dai risultati della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regressione logistica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possiamo farci una idea di quali paesi ascoltino musica 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principalmente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prodotta in casa</a:t>
            </a:r>
          </a:p>
          <a:p>
            <a:pPr algn="just">
              <a:buFontTx/>
              <a:buChar char="-"/>
            </a:pPr>
            <a:endParaRPr lang="it-IT" dirty="0"/>
          </a:p>
          <a:p>
            <a:pPr algn="just">
              <a:buFontTx/>
              <a:buChar char="-"/>
            </a:pPr>
            <a:endParaRPr lang="it-IT" dirty="0"/>
          </a:p>
          <a:p>
            <a:pPr algn="just">
              <a:buFontTx/>
              <a:buChar char="-"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598EDF5-1F5C-9181-9694-BBE51CB27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33755">
            <a:off x="-215090" y="-184647"/>
            <a:ext cx="600834" cy="6008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860A757-1E4E-D136-6E89-B4FDCC3E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0261">
            <a:off x="7062821" y="2753802"/>
            <a:ext cx="714858" cy="7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E9647-6C6E-850C-8283-8FBD5E18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7" y="74210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BBF95-A0FD-A1D2-75CD-3AA66BD3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28" y="700477"/>
            <a:ext cx="6520220" cy="205580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Raccogliere dati per un arco di tempo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maggiore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come ad esempio dai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6 ai 12 mesi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e vedere come gli eventi che accadono nel mondo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modificano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l’ascolto della musica da parte degli utenti, ma anche per avere un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dataset maggiore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al fine di poter ottenere risultati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più precisi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per quanto riguarda la parte di machine learning, vedere quali siano le canzoni e i cantanti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più condivisi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a livello globale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9109CA-F7A4-87D1-9A88-629E7FF3F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2034">
            <a:off x="-212442" y="2771791"/>
            <a:ext cx="670541" cy="6705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61CCD4D-0343-395F-72A5-39860F9F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36315">
            <a:off x="7118931" y="-178582"/>
            <a:ext cx="633924" cy="6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4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D1D803-590A-9BD7-B77A-159F61EB793A}"/>
              </a:ext>
            </a:extLst>
          </p:cNvPr>
          <p:cNvSpPr txBox="1"/>
          <p:nvPr/>
        </p:nvSpPr>
        <p:spPr>
          <a:xfrm>
            <a:off x="2573176" y="912158"/>
            <a:ext cx="241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00D95A"/>
                </a:solidFill>
                <a:latin typeface="Gotham" panose="02000804040000020004" pitchFamily="2" charset="0"/>
              </a:rPr>
              <a:t>Fine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FBD453-ECEF-0B55-7B18-38635FB33F7D}"/>
              </a:ext>
            </a:extLst>
          </p:cNvPr>
          <p:cNvSpPr txBox="1"/>
          <p:nvPr/>
        </p:nvSpPr>
        <p:spPr>
          <a:xfrm>
            <a:off x="1846865" y="1999136"/>
            <a:ext cx="38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Grazie per l’ascolto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852E73-5219-E069-020E-9DDAB05B2D84}"/>
              </a:ext>
            </a:extLst>
          </p:cNvPr>
          <p:cNvSpPr txBox="1"/>
          <p:nvPr/>
        </p:nvSpPr>
        <p:spPr>
          <a:xfrm>
            <a:off x="-176979" y="2932311"/>
            <a:ext cx="34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Federico Marcelli Fabiani 977340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5E2515-E823-B6F6-0C54-C1561E102FD7}"/>
              </a:ext>
            </a:extLst>
          </p:cNvPr>
          <p:cNvSpPr txBox="1"/>
          <p:nvPr/>
        </p:nvSpPr>
        <p:spPr>
          <a:xfrm>
            <a:off x="5201266" y="2932311"/>
            <a:ext cx="242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Gabriele Giorgio 975784</a:t>
            </a:r>
          </a:p>
        </p:txBody>
      </p:sp>
    </p:spTree>
    <p:extLst>
      <p:ext uri="{BB962C8B-B14F-4D97-AF65-F5344CB8AC3E}">
        <p14:creationId xmlns:p14="http://schemas.microsoft.com/office/powerpoint/2010/main" val="333797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69F3AF3-7795-73CD-1B7A-55A2FF14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5" y="261610"/>
            <a:ext cx="6953644" cy="2978478"/>
          </a:xfr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700606-E945-F293-9741-AC4FBE8DA922}"/>
              </a:ext>
            </a:extLst>
          </p:cNvPr>
          <p:cNvSpPr txBox="1"/>
          <p:nvPr/>
        </p:nvSpPr>
        <p:spPr>
          <a:xfrm>
            <a:off x="2211440" y="0"/>
            <a:ext cx="313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Top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10DD009-B5C8-404E-F785-7FCE42E55915}"/>
              </a:ext>
            </a:extLst>
          </p:cNvPr>
          <p:cNvCxnSpPr/>
          <p:nvPr/>
        </p:nvCxnSpPr>
        <p:spPr>
          <a:xfrm flipV="1">
            <a:off x="920750" y="2751176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F8B76D6-E8A1-B5DE-FADF-EFCF4DBBCEC9}"/>
              </a:ext>
            </a:extLst>
          </p:cNvPr>
          <p:cNvCxnSpPr>
            <a:cxnSpLocks/>
          </p:cNvCxnSpPr>
          <p:nvPr/>
        </p:nvCxnSpPr>
        <p:spPr>
          <a:xfrm>
            <a:off x="0" y="2751176"/>
            <a:ext cx="9207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6BE342D-CBFA-EFA5-66B3-75211917F117}"/>
              </a:ext>
            </a:extLst>
          </p:cNvPr>
          <p:cNvSpPr txBox="1"/>
          <p:nvPr/>
        </p:nvSpPr>
        <p:spPr>
          <a:xfrm>
            <a:off x="0" y="2751175"/>
            <a:ext cx="1118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Grado medio non pesato: 67.3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526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C5EEE77-49D3-A73B-773E-0F4CF832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7" y="261610"/>
            <a:ext cx="6949782" cy="29784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B7B35E-4B71-A102-32F5-CB674A6EA864}"/>
              </a:ext>
            </a:extLst>
          </p:cNvPr>
          <p:cNvSpPr txBox="1"/>
          <p:nvPr/>
        </p:nvSpPr>
        <p:spPr>
          <a:xfrm>
            <a:off x="2295735" y="0"/>
            <a:ext cx="29682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2ADB0A47-2174-D4E2-5DBC-BDE6236A9460}"/>
              </a:ext>
            </a:extLst>
          </p:cNvPr>
          <p:cNvCxnSpPr/>
          <p:nvPr/>
        </p:nvCxnSpPr>
        <p:spPr>
          <a:xfrm flipV="1">
            <a:off x="920750" y="2751176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E9D3986-F571-354A-E86C-804AAE08C344}"/>
              </a:ext>
            </a:extLst>
          </p:cNvPr>
          <p:cNvCxnSpPr>
            <a:cxnSpLocks/>
          </p:cNvCxnSpPr>
          <p:nvPr/>
        </p:nvCxnSpPr>
        <p:spPr>
          <a:xfrm>
            <a:off x="0" y="2751176"/>
            <a:ext cx="9207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3BA735-53DA-EBDE-8560-7C6B544AF487}"/>
              </a:ext>
            </a:extLst>
          </p:cNvPr>
          <p:cNvSpPr txBox="1"/>
          <p:nvPr/>
        </p:nvSpPr>
        <p:spPr>
          <a:xfrm>
            <a:off x="0" y="2751175"/>
            <a:ext cx="1118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Grado medio non pesato: 71.0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253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BF708AA8-A3BD-C6B2-A4E4-86848255AB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37" y="1600004"/>
            <a:ext cx="3779838" cy="1619030"/>
          </a:xfrm>
        </p:spPr>
      </p:pic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8D298D56-9BC0-CD22-B189-E541ED81AD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9007"/>
            <a:ext cx="3779836" cy="1619030"/>
          </a:xfr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907DB9C-0981-5298-1B60-6E9EA3A640E9}"/>
              </a:ext>
            </a:extLst>
          </p:cNvPr>
          <p:cNvCxnSpPr>
            <a:cxnSpLocks/>
          </p:cNvCxnSpPr>
          <p:nvPr/>
        </p:nvCxnSpPr>
        <p:spPr>
          <a:xfrm>
            <a:off x="144684" y="1620043"/>
            <a:ext cx="7334196" cy="10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827BF7B0-1351-D26F-16A1-576CD5603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471">
            <a:off x="-289281" y="2950807"/>
            <a:ext cx="578562" cy="578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C472AC-3A82-16E6-814C-BDC20C34F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3087">
            <a:off x="7309306" y="-148643"/>
            <a:ext cx="419945" cy="41994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58D537-6CE4-C281-5A43-40DFB07DB544}"/>
              </a:ext>
            </a:extLst>
          </p:cNvPr>
          <p:cNvSpPr txBox="1"/>
          <p:nvPr/>
        </p:nvSpPr>
        <p:spPr>
          <a:xfrm>
            <a:off x="3699044" y="-9007"/>
            <a:ext cx="37798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Una rete non è altro che un grafo, la rete può essere orientata o meno, essere pesata o meno.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Nel nostro caso stiamo parlando di una rete non orientata pesata dove il peso di ogni arco (link) è definito come affinità tra i paesi, l'affinità è la dimensione dell'intersezione dei brani presenti nelle due playlist dei paesi.</a:t>
            </a:r>
          </a:p>
          <a:p>
            <a:pPr algn="just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Una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scale free network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è un particolare tipo di rete che segue 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3666B2-997F-64C2-9694-26965ECA0724}"/>
              </a:ext>
            </a:extLst>
          </p:cNvPr>
          <p:cNvSpPr txBox="1"/>
          <p:nvPr/>
        </p:nvSpPr>
        <p:spPr>
          <a:xfrm>
            <a:off x="144684" y="1650258"/>
            <a:ext cx="3635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Ma cos'è 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o legge di Pareto?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Be è semplicemente la regola dell'80/20, ovvero l'80% delle cose vengono prodotte nel 20% del tempo.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Questa legge è stata scoperta da Pareto un economista italiano morto nei primi del 900.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Lui analizzò il fatto che in Italia all’epoca l'80% dei soldi erano in mano al 20% degli individui.</a:t>
            </a:r>
          </a:p>
          <a:p>
            <a:pPr algn="just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Ecco noi possiamo applicare lo stesso principio a una rete dovel’80% del grado è in mano al 20% dei nodi.</a:t>
            </a:r>
          </a:p>
        </p:txBody>
      </p:sp>
    </p:spTree>
    <p:extLst>
      <p:ext uri="{BB962C8B-B14F-4D97-AF65-F5344CB8AC3E}">
        <p14:creationId xmlns:p14="http://schemas.microsoft.com/office/powerpoint/2010/main" val="182921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27BF7B0-1351-D26F-16A1-576CD560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4678">
            <a:off x="-220851" y="2858552"/>
            <a:ext cx="578562" cy="578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C472AC-3A82-16E6-814C-BDC20C34F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3087">
            <a:off x="7253390" y="-149682"/>
            <a:ext cx="434396" cy="43439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CC8455-764E-6C97-7B63-53C2298A9448}"/>
              </a:ext>
            </a:extLst>
          </p:cNvPr>
          <p:cNvSpPr txBox="1"/>
          <p:nvPr/>
        </p:nvSpPr>
        <p:spPr>
          <a:xfrm>
            <a:off x="196769" y="388933"/>
            <a:ext cx="37277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Il modello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rete random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è caratterizzato da una distribuzione del grado che segue la distribuzione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Poisson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in contrasto con una distribuzione di tipo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14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In una rete random tutti i nodi sono simili, mentre le reti che incontriamo nella vita di tutti i giorni sono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caratterizzate da vari nodi con grado molto alto che convivono allo stesso tempo con nodi di grado basso (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scale free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).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51EB2D-A818-758E-4BEE-EB072F234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198" y="315006"/>
            <a:ext cx="2906931" cy="261006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5FF67E-CEB1-130A-4572-881E82D9B9C6}"/>
              </a:ext>
            </a:extLst>
          </p:cNvPr>
          <p:cNvSpPr txBox="1"/>
          <p:nvPr/>
        </p:nvSpPr>
        <p:spPr>
          <a:xfrm>
            <a:off x="4258600" y="2924498"/>
            <a:ext cx="290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Fonte immagine: Albert-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László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 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Barabási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, Network Science, 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chapter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 4.3, image 4.4</a:t>
            </a:r>
          </a:p>
        </p:txBody>
      </p:sp>
    </p:spTree>
    <p:extLst>
      <p:ext uri="{BB962C8B-B14F-4D97-AF65-F5344CB8AC3E}">
        <p14:creationId xmlns:p14="http://schemas.microsoft.com/office/powerpoint/2010/main" val="206490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18E70885-28C2-E017-85C5-5ADB827F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BE9F80D-53B2-B04C-FE1A-12F034DA5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97592DB-D246-4970-A4FE-B00032816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5B264D-945A-2518-0032-CB0F99F4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888168E-89ED-8CA6-6CA2-E06ABC6F2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E4DD292-DCEF-0B0B-3B62-D77745D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8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1551</Words>
  <Application>Microsoft Office PowerPoint</Application>
  <PresentationFormat>Personalizzato</PresentationFormat>
  <Paragraphs>124</Paragraphs>
  <Slides>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Calibri Light</vt:lpstr>
      <vt:lpstr>Arial</vt:lpstr>
      <vt:lpstr>Calibri</vt:lpstr>
      <vt:lpstr>Gotham</vt:lpstr>
      <vt:lpstr>Tema di Office</vt:lpstr>
      <vt:lpstr>Spotiworld </vt:lpstr>
      <vt:lpstr>Domande di ricerca</vt:lpstr>
      <vt:lpstr>Raccolta dati e creazione rete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Può ciò che influenza le Viral essere a sua volta influenzato?</vt:lpstr>
      <vt:lpstr>Può ciò che influenza le Top essere a sua volta influenzato?</vt:lpstr>
      <vt:lpstr>Ecco cosa notiamo di strano</vt:lpstr>
      <vt:lpstr>Conclusioni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dc:creator>Gabriele Giorgio</dc:creator>
  <cp:lastModifiedBy>Gabriele Giorgio</cp:lastModifiedBy>
  <cp:revision>32</cp:revision>
  <dcterms:created xsi:type="dcterms:W3CDTF">2022-06-20T09:49:33Z</dcterms:created>
  <dcterms:modified xsi:type="dcterms:W3CDTF">2022-10-25T08:50:47Z</dcterms:modified>
</cp:coreProperties>
</file>